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0" r:id="rId10"/>
    <p:sldId id="528" r:id="rId11"/>
    <p:sldId id="266" r:id="rId12"/>
    <p:sldId id="529" r:id="rId13"/>
    <p:sldId id="263" r:id="rId14"/>
    <p:sldId id="267" r:id="rId15"/>
    <p:sldId id="272" r:id="rId16"/>
    <p:sldId id="274" r:id="rId17"/>
    <p:sldId id="275" r:id="rId18"/>
    <p:sldId id="464" r:id="rId19"/>
    <p:sldId id="467" r:id="rId20"/>
    <p:sldId id="476" r:id="rId21"/>
    <p:sldId id="474" r:id="rId22"/>
    <p:sldId id="508" r:id="rId23"/>
    <p:sldId id="517" r:id="rId24"/>
    <p:sldId id="468" r:id="rId25"/>
    <p:sldId id="518" r:id="rId26"/>
    <p:sldId id="519" r:id="rId27"/>
    <p:sldId id="523" r:id="rId28"/>
    <p:sldId id="520" r:id="rId29"/>
    <p:sldId id="521" r:id="rId30"/>
    <p:sldId id="524" r:id="rId31"/>
    <p:sldId id="522" r:id="rId32"/>
    <p:sldId id="271" r:id="rId33"/>
    <p:sldId id="525" r:id="rId34"/>
    <p:sldId id="264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4286"/>
  </p:normalViewPr>
  <p:slideViewPr>
    <p:cSldViewPr snapToGrid="0" snapToObjects="1">
      <p:cViewPr varScale="1">
        <p:scale>
          <a:sx n="93" d="100"/>
          <a:sy n="93" d="100"/>
        </p:scale>
        <p:origin x="1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16293-EB7C-484B-8E61-AE88C0706C0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F6E43-8843-3C4A-AF2D-55B51A30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6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38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 apnea as sufficient cause? </a:t>
            </a:r>
            <a:r>
              <a:rPr lang="en-US" dirty="0" err="1"/>
              <a:t>Kinda</a:t>
            </a:r>
            <a:r>
              <a:rPr lang="en-US" dirty="0"/>
              <a:t>. Called OHS in that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  <a:p>
            <a:endParaRPr lang="en-US" dirty="0"/>
          </a:p>
          <a:p>
            <a:r>
              <a:rPr lang="en-US" dirty="0"/>
              <a:t>How common is hypercapnic respiratory failure?</a:t>
            </a:r>
          </a:p>
          <a:p>
            <a:pPr lvl="1"/>
            <a:r>
              <a:rPr lang="en-US" dirty="0"/>
              <a:t>Burden of disease ~ prevalence * severity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5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2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definition in epidemiology</a:t>
            </a:r>
          </a:p>
          <a:p>
            <a:endParaRPr lang="en-US" dirty="0"/>
          </a:p>
          <a:p>
            <a:r>
              <a:rPr lang="en-US" dirty="0"/>
              <a:t>[ ] talk about informed presence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05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not Se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blood gas taken as a reference standard.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2: The distribution of age, ethnicity, BMI,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Elixhauser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comorbidity score, and frequency of coexisting diagnoses (OSA, opiate use disorder, COPD, CHF, and neuromuscular disease) will differ between the cohorts identified by each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0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8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Variety of disease processes can lead to the clinical syndrome</a:t>
            </a:r>
          </a:p>
          <a:p>
            <a:endParaRPr lang="en-US" dirty="0"/>
          </a:p>
          <a:p>
            <a:r>
              <a:rPr lang="en-US" dirty="0"/>
              <a:t>Can’t breathe: COPD, fibrotic lung disease, muscle weakness</a:t>
            </a:r>
          </a:p>
          <a:p>
            <a:r>
              <a:rPr lang="en-US" dirty="0"/>
              <a:t>Won’t breathe: opiates, obesity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some fudging to dates, exclusion of rare conditions to ensure that it’s not re-identifiable.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6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159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(bolded = correct classifications for hypercapnia;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non-bolded = incorrect, but likely common, misclassifications of hypercapnia)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J96.12 (chronic respiratory failure with hypercapnia),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J96.02 (acute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hypercapneic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respiratory failure),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J96.22 (acute and chronic respiratory failure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J96.92 (respiratory failure unspecified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E66.2 (morbid obesity with hypoventilation)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 Respiratory Failure, not otherwise specified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J96.00 Acute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J96.01 Acute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J96.10 Chronic Respiratory Failure, unspecified whether hypoxia or hypercapnia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J96.11 Chronic Respiratory Failure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 Acute and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J96.20 Acute and Chronic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J96.21 Acute and Chronic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J96.90 Respiratory Failure, unspecified whether with hypoxia or hypercapnia (most common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TrinetX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J96.91 Respiratory Failure, unspecified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Procedure Codes: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Assistance with 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of non-invasive ventilation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Ventilator Management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Ventilation Assist and Management.. initial; first day; and subsequent day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ICD-10: Mechanical Ventilation - 5A1935Z, 5A1945Z, 5A1955Z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Blood gas codes: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2019-8 Carbon Dioxide [ Partial Pressure ]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2026-3 Carbon Dioxide, total [ Moles/Volume]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32771-8 Carbon Dioxide [ Partial Pressure] adjusted to patient’s actual temperature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11557-6 Carbon Dioxide [ Partial Pressure] in Blood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28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Precision-Recall = Information Retrieval Terminology</a:t>
            </a:r>
          </a:p>
          <a:p>
            <a:endParaRPr lang="en-US" dirty="0"/>
          </a:p>
          <a:p>
            <a:r>
              <a:rPr lang="en-US" dirty="0"/>
              <a:t>Sensitivity = aka recall</a:t>
            </a:r>
          </a:p>
          <a:p>
            <a:r>
              <a:rPr lang="en-US" dirty="0"/>
              <a:t>PPV = aka precision</a:t>
            </a:r>
          </a:p>
          <a:p>
            <a:endParaRPr lang="en-US" dirty="0"/>
          </a:p>
          <a:p>
            <a:r>
              <a:rPr lang="en-US" dirty="0"/>
              <a:t>These indices are preferred when there is an imbalance In the in presence/absence of disease (</a:t>
            </a:r>
            <a:r>
              <a:rPr lang="en-US" dirty="0" err="1"/>
              <a:t>ie</a:t>
            </a:r>
            <a:r>
              <a:rPr lang="en-US" dirty="0"/>
              <a:t>, people without hypercapnic RF are much more common) – Se / </a:t>
            </a:r>
            <a:r>
              <a:rPr lang="en-US" dirty="0" err="1"/>
              <a:t>Sp</a:t>
            </a:r>
            <a:r>
              <a:rPr lang="en-US" dirty="0"/>
              <a:t> not wrong, but also not maximally informative. </a:t>
            </a:r>
          </a:p>
          <a:p>
            <a:endParaRPr lang="en-US" dirty="0"/>
          </a:p>
          <a:p>
            <a:r>
              <a:rPr lang="en-US" dirty="0"/>
              <a:t>FDA language for what to call the metrics when there is no guidance</a:t>
            </a:r>
          </a:p>
          <a:p>
            <a:r>
              <a:rPr lang="en-US" dirty="0"/>
              <a:t>Relative Sensitivity</a:t>
            </a:r>
          </a:p>
          <a:p>
            <a:r>
              <a:rPr lang="en-US" dirty="0"/>
              <a:t>Positive percent agreement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2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42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2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8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method will be to only include patients that have each of those things checked (</a:t>
            </a:r>
            <a:r>
              <a:rPr lang="en-US" dirty="0" err="1"/>
              <a:t>ie</a:t>
            </a:r>
            <a:r>
              <a:rPr lang="en-US" dirty="0"/>
              <a:t>. a blood gas of some sort, a diagnosis of some sort, and a procedure management code of some sort)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58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9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] also need to resolve labs, codes, and procedures to the same encounter.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Rothman KJ. Am J Epidemiol 1976; 104: 587-592.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sufficient cause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"...a complete causal mechanism" that "inevitably produces disease." Consequently, a "sufficient cause" is not a single factor, but a minimum set of factors and circumstances that, if present in a given individual, will produce the disease.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15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28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99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06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7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7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This is my overall research goal to investigate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“Perhaps the most important of these principles is self-evident from the model: A given disease can be caused by more than one causal mechanism, and every causal mechanism involves the joint action of a multitude of component causes”’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importance of multicausality is that most identified causes are neither necessary nor sufficient to produce disease. Nevertheless, a cause need not be either necessary or sufficient for its removal to result in disease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prevention. If a component cause that is neither necessary nor sufficient is blocked, a substantial amount of disease may be prevented."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Rothman and Greenland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B1E2-D773-3B47-BB24-797A81BBF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58A72-4570-F944-ADBA-25200676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3668-6BC7-B34C-9A5F-CED608AD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9B85-5103-D94D-8D3D-D848364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9034-59A5-404F-9C05-93D2CBB2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155-C058-8E44-91F0-7B608979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5F5B0-D66F-E241-87B0-4B440301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DEA38-41A3-9B43-B55C-E6937D9A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FF02-9AC9-2D47-8427-ABEB61A9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DD91-CD8A-CF41-92D2-7FC7E0E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C44FF-B873-D640-9A1D-B57F8DB82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C7BC0-18B6-DB4F-B3AF-6BEB4650B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9A36D-B796-F84C-B44A-661FDD17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E9D3-0A7B-DF4B-B497-0C1B50D7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24E97-6B94-5646-94AB-3C0CDCE9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AEB6-ED80-1F4D-BE04-047F3B9E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6D992-F311-4F44-A5E8-F71CCDC5C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0AC2B-CC20-2548-BD6C-A52A1FDC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0AA0C-64DA-3B4E-9157-529FE723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80E9-80C1-5046-9C18-6219870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7B29-8170-7D46-9E55-9E109220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B7A3-0134-E041-A26C-527F96EE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02221-F891-6D49-AFF6-C62040D3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D95C-F141-F14A-9746-9FB9F515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989A7-7FE9-7346-83F5-17DE370B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1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CE02-AFFE-6343-9712-F75FDE20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B258-19AC-F047-9104-D9E7E48BB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7EFF2-DA08-2C42-94F3-D94B4AE27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6413B-3A9D-9245-85EB-F36F3DB8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1F88D-A1B9-814F-92DF-E1F42AB3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BE5ED-79BD-9749-AD1F-42E6E8A7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2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1DA8-2762-9344-911B-F4C738B0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F48C8-9CB8-F449-8560-46D318FF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2263-E6AB-EB41-827D-0A46E28D3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3BB6-48FF-744A-98D1-8FDC076AB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62595-CB32-A542-BB3A-3BFD6E73C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AC536-5F29-134A-98C4-C1F395F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E762-8876-2744-9488-49B2BDC2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2DCD9-838B-B043-BFD9-447A04B0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8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DD8-5AA6-F64B-A879-F6E322E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CC243-C631-6849-AE81-D2497C76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6028B-CD80-034D-8510-104A15DE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BF95F-1E0A-B840-B718-495B9CE5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5726C-971B-824D-BA20-190B270C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B8F3D-47F4-8B48-9AF0-473D5E8B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3E04-F99A-C645-A3AD-6F2881D5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91B-A69A-B347-88B3-A86B5103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4C23C-FDF5-6449-85AB-343353972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42E0-623B-8B4E-9A4D-33F032BEF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1352-D956-F248-9507-F3048277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0208-B244-EE45-B0DC-51581CC1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4E9B-5C9B-7048-9903-36802271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3D53-7666-1C44-B6A6-2ABD697A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F6391-5CBC-B74C-B4CF-4F2ABA0FC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C0D6E-1AF3-8E4F-8514-9C3487943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18BD-1425-3A4B-BF55-71976F10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ADE92-4B61-0F4B-9467-D1F8E239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780D-8BAF-3A46-9638-58525EFC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42065B-39D3-4041-839D-1D095DDE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16309-1EAC-BB44-898A-CA920AA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F338-7D29-1947-942C-B2DA5A1B1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DA3D1-A365-BD4E-A36D-EA71F3A48AF5}" type="datetimeFigureOut">
              <a:rPr lang="en-US" smtClean="0"/>
              <a:t>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69AF6-734D-0240-B876-7F3AA3A55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704D8-C656-A544-8D27-4B7AC792F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8.tiff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58CD-9C48-1641-9CDB-A52C22F51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TRIP: Jan 18, 2022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Who has hypercapnic respiratory failure (and why)?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B1205-3502-7244-AF06-4B564CAB2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60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Brian Locke, MD Pulmonary and Critical Care Fellow; 1</a:t>
            </a:r>
            <a:r>
              <a:rPr lang="en-US" baseline="30000" dirty="0"/>
              <a:t>st</a:t>
            </a:r>
            <a:r>
              <a:rPr lang="en-US" dirty="0"/>
              <a:t> year MSCI</a:t>
            </a:r>
          </a:p>
          <a:p>
            <a:r>
              <a:rPr lang="en-US" dirty="0"/>
              <a:t>Team: </a:t>
            </a:r>
          </a:p>
          <a:p>
            <a:r>
              <a:rPr lang="en-US" dirty="0"/>
              <a:t>Krishna Sundar, MD P/CCM </a:t>
            </a:r>
          </a:p>
          <a:p>
            <a:r>
              <a:rPr lang="en-US" dirty="0"/>
              <a:t>Jeanette Brown, MD PhD P/CCM</a:t>
            </a:r>
          </a:p>
          <a:p>
            <a:r>
              <a:rPr lang="en-US" dirty="0"/>
              <a:t>Ram </a:t>
            </a:r>
            <a:r>
              <a:rPr lang="en-US" dirty="0" err="1"/>
              <a:t>Gouripeddi</a:t>
            </a:r>
            <a:r>
              <a:rPr lang="en-US" dirty="0"/>
              <a:t> MBBS MS</a:t>
            </a:r>
          </a:p>
        </p:txBody>
      </p:sp>
    </p:spTree>
    <p:extLst>
      <p:ext uri="{BB962C8B-B14F-4D97-AF65-F5344CB8AC3E}">
        <p14:creationId xmlns:p14="http://schemas.microsoft.com/office/powerpoint/2010/main" val="179656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A9E1-8549-3049-AEF4-858A96E4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evidence for multicausality?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DB81D-AC51-784E-A49F-43285A6A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4" y="1503015"/>
            <a:ext cx="45974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80FA4-4C7E-3746-93D6-810112E1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4" y="3424037"/>
            <a:ext cx="3873500" cy="2019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01FD3-D5F7-BA44-8F23-40B255AF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59" y="5611759"/>
            <a:ext cx="6858336" cy="1081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Admitted to ICU with PaCO2 over 45 mmHg and a pH less than 7.35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E1B62-D76A-DA4C-89C4-26E0348CF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366" y="-17521"/>
            <a:ext cx="3228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A330C-41B2-2F41-93B6-D94855A91037}"/>
              </a:ext>
            </a:extLst>
          </p:cNvPr>
          <p:cNvSpPr txBox="1"/>
          <p:nvPr/>
        </p:nvSpPr>
        <p:spPr>
          <a:xfrm>
            <a:off x="5043055" y="2722782"/>
            <a:ext cx="3507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prevalence of OSA ( AHI &gt; 30 ) in survivors </a:t>
            </a:r>
            <a:r>
              <a:rPr lang="en-US" b="1" dirty="0"/>
              <a:t>over 50%</a:t>
            </a:r>
          </a:p>
          <a:p>
            <a:endParaRPr lang="en-US" b="1" dirty="0"/>
          </a:p>
          <a:p>
            <a:r>
              <a:rPr lang="en-US" b="1" dirty="0"/>
              <a:t>P (OSA | Hypercapnia &amp; ICU) &gt;&gt; P (OSA | ICU)</a:t>
            </a:r>
          </a:p>
          <a:p>
            <a:endParaRPr lang="en-US" b="1" dirty="0"/>
          </a:p>
          <a:p>
            <a:r>
              <a:rPr lang="en-US" dirty="0"/>
              <a:t>**association, not causation</a:t>
            </a:r>
          </a:p>
        </p:txBody>
      </p:sp>
    </p:spTree>
    <p:extLst>
      <p:ext uri="{BB962C8B-B14F-4D97-AF65-F5344CB8AC3E}">
        <p14:creationId xmlns:p14="http://schemas.microsoft.com/office/powerpoint/2010/main" val="224153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common component causes of hypercapnia?</a:t>
            </a:r>
          </a:p>
          <a:p>
            <a:pPr lvl="1"/>
            <a:r>
              <a:rPr lang="en-US" dirty="0"/>
              <a:t>Need pretest probabilities to inform rational diagnostic testing</a:t>
            </a:r>
          </a:p>
          <a:p>
            <a:r>
              <a:rPr lang="en-US" dirty="0"/>
              <a:t>What proportion of cases do we have evidence to inform management decisions?</a:t>
            </a:r>
          </a:p>
          <a:p>
            <a:pPr lvl="1"/>
            <a:r>
              <a:rPr lang="en-US" dirty="0"/>
              <a:t>Might all the other patients benefit from nocturnal ventilation? </a:t>
            </a:r>
          </a:p>
          <a:p>
            <a:pPr lvl="1"/>
            <a:r>
              <a:rPr lang="en-US" dirty="0"/>
              <a:t>Payors won’t pay for machine without evidence.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Why haven’t these questions been answered?</a:t>
            </a:r>
          </a:p>
        </p:txBody>
      </p:sp>
    </p:spTree>
    <p:extLst>
      <p:ext uri="{BB962C8B-B14F-4D97-AF65-F5344CB8AC3E}">
        <p14:creationId xmlns:p14="http://schemas.microsoft.com/office/powerpoint/2010/main" val="209514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D3FF-E1F5-E64E-930B-9FB7D8B3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leaps: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58C2-2065-CC4D-A7C2-EA850C20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Are common comorbidities Associations vs Causes? Takes additionally robust study designs to know for sure. </a:t>
            </a:r>
          </a:p>
          <a:p>
            <a:pPr lvl="1"/>
            <a:r>
              <a:rPr lang="en-US" dirty="0"/>
              <a:t>Current proposal: e.g., risk of readmission </a:t>
            </a:r>
          </a:p>
          <a:p>
            <a:r>
              <a:rPr lang="en-US" dirty="0"/>
              <a:t>Inferences about effects who to generalize previously demonstrated treatments to: The Reference Class Problem.. Are patients with “component cause” COPD likely to benefit in the same way that “Sufficient cause” COPD are? </a:t>
            </a:r>
          </a:p>
          <a:p>
            <a:r>
              <a:rPr lang="en-US" dirty="0"/>
              <a:t>EBM: Reference class problem -&gt; default to people included in the trial population, not necessarily “similar physiology” </a:t>
            </a:r>
          </a:p>
          <a:p>
            <a:pPr lvl="1"/>
            <a:r>
              <a:rPr lang="en-US" dirty="0"/>
              <a:t>NIV is PAYOR dependent – thus whether or not clinicians make this leap, payor’s will likely only pay for treatments under a population of interest. </a:t>
            </a:r>
          </a:p>
          <a:p>
            <a:pPr lvl="1"/>
            <a:r>
              <a:rPr lang="en-US" dirty="0"/>
              <a:t>For other intervention, it is at the clinician discretion. </a:t>
            </a:r>
          </a:p>
        </p:txBody>
      </p:sp>
    </p:spTree>
    <p:extLst>
      <p:ext uri="{BB962C8B-B14F-4D97-AF65-F5344CB8AC3E}">
        <p14:creationId xmlns:p14="http://schemas.microsoft.com/office/powerpoint/2010/main" val="237306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411A0A1-4297-FD4E-BDAB-BCD453E3C4EF}"/>
              </a:ext>
            </a:extLst>
          </p:cNvPr>
          <p:cNvSpPr/>
          <p:nvPr/>
        </p:nvSpPr>
        <p:spPr>
          <a:xfrm>
            <a:off x="5334000" y="1221148"/>
            <a:ext cx="5242169" cy="1639634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BA6C1-9A83-5443-B5D8-50ED3DFD3814}"/>
              </a:ext>
            </a:extLst>
          </p:cNvPr>
          <p:cNvSpPr/>
          <p:nvPr/>
        </p:nvSpPr>
        <p:spPr>
          <a:xfrm>
            <a:off x="5373790" y="3088219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B0E5-06A3-5246-A49C-0934D2377CE1}"/>
              </a:ext>
            </a:extLst>
          </p:cNvPr>
          <p:cNvSpPr txBox="1"/>
          <p:nvPr/>
        </p:nvSpPr>
        <p:spPr>
          <a:xfrm>
            <a:off x="7403567" y="5136132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Opiates as Component Cause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6ECE67-E78B-3447-9695-5C3A114EF85B}"/>
              </a:ext>
            </a:extLst>
          </p:cNvPr>
          <p:cNvSpPr/>
          <p:nvPr/>
        </p:nvSpPr>
        <p:spPr>
          <a:xfrm>
            <a:off x="8020008" y="1965826"/>
            <a:ext cx="2914605" cy="1895513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8C0C2-06E7-854D-9686-318DD72FDFF7}"/>
              </a:ext>
            </a:extLst>
          </p:cNvPr>
          <p:cNvSpPr txBox="1"/>
          <p:nvPr/>
        </p:nvSpPr>
        <p:spPr>
          <a:xfrm>
            <a:off x="8732714" y="2401326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Diuretics  as Component Cause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418090-C626-EF4C-8D6F-F9799BFE1902}"/>
              </a:ext>
            </a:extLst>
          </p:cNvPr>
          <p:cNvSpPr/>
          <p:nvPr/>
        </p:nvSpPr>
        <p:spPr>
          <a:xfrm>
            <a:off x="845216" y="461585"/>
            <a:ext cx="11346784" cy="645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74B81-9E03-7548-8990-1B1D44792FC2}"/>
              </a:ext>
            </a:extLst>
          </p:cNvPr>
          <p:cNvSpPr txBox="1"/>
          <p:nvPr/>
        </p:nvSpPr>
        <p:spPr>
          <a:xfrm>
            <a:off x="4311114" y="739288"/>
            <a:ext cx="414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cases of hypercapnic respiratory failure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16B1D3-B293-3E4D-BAED-208F1E991482}"/>
              </a:ext>
            </a:extLst>
          </p:cNvPr>
          <p:cNvSpPr txBox="1"/>
          <p:nvPr/>
        </p:nvSpPr>
        <p:spPr>
          <a:xfrm>
            <a:off x="214122" y="282389"/>
            <a:ext cx="284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draw this line? (who is included as a ’case’)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4D6C89-AF80-0947-A201-60CE4B9BE5AC}"/>
              </a:ext>
            </a:extLst>
          </p:cNvPr>
          <p:cNvSpPr txBox="1"/>
          <p:nvPr/>
        </p:nvSpPr>
        <p:spPr>
          <a:xfrm>
            <a:off x="7271062" y="135397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 Apnea as Component Cause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F92554-FDB1-AA43-B143-D7F337B8606D}"/>
              </a:ext>
            </a:extLst>
          </p:cNvPr>
          <p:cNvCxnSpPr>
            <a:cxnSpLocks/>
          </p:cNvCxnSpPr>
          <p:nvPr/>
        </p:nvCxnSpPr>
        <p:spPr>
          <a:xfrm>
            <a:off x="2214368" y="1017126"/>
            <a:ext cx="219278" cy="248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6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7DD0-BC5D-5B4B-A7BA-C207B31A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definition: hypercapnic respiratory failure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A27C-F8A9-E348-8F3A-EC217627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PaCO2 over 45 mmHg (at sea level) </a:t>
            </a:r>
          </a:p>
          <a:p>
            <a:pPr lvl="1"/>
            <a:r>
              <a:rPr lang="en-US" dirty="0"/>
              <a:t>Up to 10 mmHg higher in REM sleep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Construct validity: </a:t>
            </a:r>
          </a:p>
          <a:p>
            <a:pPr lvl="2"/>
            <a:r>
              <a:rPr lang="en-US" dirty="0"/>
              <a:t>Hypercapnic respiratory failure can be transient, acute, or chronic.</a:t>
            </a:r>
          </a:p>
          <a:p>
            <a:pPr lvl="2"/>
            <a:r>
              <a:rPr lang="en-US" dirty="0"/>
              <a:t>Arbitrary thresholds</a:t>
            </a:r>
          </a:p>
          <a:p>
            <a:pPr lvl="1"/>
            <a:r>
              <a:rPr lang="en-US" dirty="0"/>
              <a:t>Informed presence bias; diagnosis frequently missed</a:t>
            </a:r>
          </a:p>
          <a:p>
            <a:pPr lvl="2"/>
            <a:r>
              <a:rPr lang="en-US" dirty="0"/>
              <a:t>= People who have information in the EHR differ from those who do not. </a:t>
            </a:r>
          </a:p>
          <a:p>
            <a:pPr lvl="2"/>
            <a:r>
              <a:rPr lang="en-US" dirty="0"/>
              <a:t>Blood gasses hurt to obtain, not commonly obtained unless clinicians suspect diagnosis</a:t>
            </a:r>
          </a:p>
          <a:p>
            <a:pPr lvl="2"/>
            <a:r>
              <a:rPr lang="en-US" dirty="0"/>
              <a:t>There are no specific symptoms</a:t>
            </a:r>
          </a:p>
          <a:p>
            <a:pPr lvl="2"/>
            <a:r>
              <a:rPr lang="en-US" dirty="0"/>
              <a:t>What would the ABG have shown, if it were checked? Hard to predict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601DE8-3DD9-B044-BB5F-CEF8BA91915C}"/>
              </a:ext>
            </a:extLst>
          </p:cNvPr>
          <p:cNvGrpSpPr/>
          <p:nvPr/>
        </p:nvGrpSpPr>
        <p:grpSpPr>
          <a:xfrm>
            <a:off x="6850122" y="1288906"/>
            <a:ext cx="4829260" cy="1991089"/>
            <a:chOff x="313941" y="2308576"/>
            <a:chExt cx="11531364" cy="249707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7B7ACE0-CC17-C041-A93B-67F31BEB3C01}"/>
                </a:ext>
              </a:extLst>
            </p:cNvPr>
            <p:cNvSpPr/>
            <p:nvPr/>
          </p:nvSpPr>
          <p:spPr>
            <a:xfrm>
              <a:off x="313941" y="2351915"/>
              <a:ext cx="2331722" cy="7233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Acute Hypercapnic Respiratory Failure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11F8A47-2171-A74C-BD13-68FA9D8B7FCD}"/>
                </a:ext>
              </a:extLst>
            </p:cNvPr>
            <p:cNvSpPr/>
            <p:nvPr/>
          </p:nvSpPr>
          <p:spPr>
            <a:xfrm>
              <a:off x="5236464" y="4082320"/>
              <a:ext cx="2353056" cy="7233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Normalization of Hypercapnia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AF431AD-BD63-4642-B3C1-3D9DE90B1743}"/>
                </a:ext>
              </a:extLst>
            </p:cNvPr>
            <p:cNvSpPr/>
            <p:nvPr/>
          </p:nvSpPr>
          <p:spPr>
            <a:xfrm>
              <a:off x="5187697" y="2313529"/>
              <a:ext cx="2353055" cy="72332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Chronic Hypercapnic Respiratory Failure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B0C664-18C4-5E46-9136-160BF44F5339}"/>
                </a:ext>
              </a:extLst>
            </p:cNvPr>
            <p:cNvSpPr/>
            <p:nvPr/>
          </p:nvSpPr>
          <p:spPr>
            <a:xfrm>
              <a:off x="9046465" y="2308576"/>
              <a:ext cx="2798840" cy="7233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Acute Hypercapnic Respiratory Failure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4489E00-E2EC-6344-836B-4CD0B602C592}"/>
                </a:ext>
              </a:extLst>
            </p:cNvPr>
            <p:cNvSpPr/>
            <p:nvPr/>
          </p:nvSpPr>
          <p:spPr>
            <a:xfrm>
              <a:off x="9058656" y="4082320"/>
              <a:ext cx="2048256" cy="7233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Stability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7A58C9-B390-184F-8EBB-77725B0F305F}"/>
                </a:ext>
              </a:extLst>
            </p:cNvPr>
            <p:cNvCxnSpPr>
              <a:cxnSpLocks/>
            </p:cNvCxnSpPr>
            <p:nvPr/>
          </p:nvCxnSpPr>
          <p:spPr>
            <a:xfrm>
              <a:off x="2645664" y="2887075"/>
              <a:ext cx="2590800" cy="1556909"/>
            </a:xfrm>
            <a:prstGeom prst="straightConnector1">
              <a:avLst/>
            </a:prstGeom>
            <a:ln w="952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71B688-9E35-F94B-8D6C-47B8B34F297F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2645663" y="2686099"/>
              <a:ext cx="2551176" cy="27480"/>
            </a:xfrm>
            <a:prstGeom prst="straightConnector1">
              <a:avLst/>
            </a:prstGeom>
            <a:ln w="952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8FDC6B-44BC-8749-82E4-A62F564129F6}"/>
                </a:ext>
              </a:extLst>
            </p:cNvPr>
            <p:cNvCxnSpPr>
              <a:cxnSpLocks/>
            </p:cNvCxnSpPr>
            <p:nvPr/>
          </p:nvCxnSpPr>
          <p:spPr>
            <a:xfrm>
              <a:off x="2746248" y="4527373"/>
              <a:ext cx="2490216" cy="47199"/>
            </a:xfrm>
            <a:prstGeom prst="straightConnector1">
              <a:avLst/>
            </a:prstGeom>
            <a:ln w="952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F466F8A-14C2-5240-8AE7-EC393FEC267A}"/>
                </a:ext>
              </a:extLst>
            </p:cNvPr>
            <p:cNvCxnSpPr>
              <a:cxnSpLocks/>
            </p:cNvCxnSpPr>
            <p:nvPr/>
          </p:nvCxnSpPr>
          <p:spPr>
            <a:xfrm>
              <a:off x="7540752" y="2591802"/>
              <a:ext cx="1505712" cy="0"/>
            </a:xfrm>
            <a:prstGeom prst="straightConnector1">
              <a:avLst/>
            </a:prstGeom>
            <a:ln w="952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33A437A-C7A0-094C-B2FD-94B8665E32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1760" y="2447496"/>
              <a:ext cx="2551176" cy="27480"/>
            </a:xfrm>
            <a:prstGeom prst="straightConnector1">
              <a:avLst/>
            </a:prstGeom>
            <a:ln w="952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A6667C4-BF58-914E-A2C8-84CCFB3123D9}"/>
                </a:ext>
              </a:extLst>
            </p:cNvPr>
            <p:cNvSpPr/>
            <p:nvPr/>
          </p:nvSpPr>
          <p:spPr>
            <a:xfrm>
              <a:off x="697992" y="4070654"/>
              <a:ext cx="2048256" cy="72332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Stability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592E485-2540-104A-BD9C-8344ED4DA40C}"/>
                </a:ext>
              </a:extLst>
            </p:cNvPr>
            <p:cNvCxnSpPr>
              <a:cxnSpLocks/>
            </p:cNvCxnSpPr>
            <p:nvPr/>
          </p:nvCxnSpPr>
          <p:spPr>
            <a:xfrm>
              <a:off x="7540752" y="2887075"/>
              <a:ext cx="1505712" cy="1409132"/>
            </a:xfrm>
            <a:prstGeom prst="straightConnector1">
              <a:avLst/>
            </a:prstGeom>
            <a:ln w="952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AD38ECD-2114-4844-922B-9AE4E72F1DAD}"/>
                </a:ext>
              </a:extLst>
            </p:cNvPr>
            <p:cNvCxnSpPr>
              <a:cxnSpLocks/>
            </p:cNvCxnSpPr>
            <p:nvPr/>
          </p:nvCxnSpPr>
          <p:spPr>
            <a:xfrm>
              <a:off x="7601712" y="4353546"/>
              <a:ext cx="1444752" cy="0"/>
            </a:xfrm>
            <a:prstGeom prst="straightConnector1">
              <a:avLst/>
            </a:prstGeom>
            <a:ln w="952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EB88D0-3E6C-5E42-A31B-AB09ECCE33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9520" y="4574572"/>
              <a:ext cx="1444752" cy="0"/>
            </a:xfrm>
            <a:prstGeom prst="straightConnector1">
              <a:avLst/>
            </a:prstGeom>
            <a:ln w="952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7101E8E-9C0D-2946-A291-416DDD928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9520" y="2847834"/>
              <a:ext cx="1444752" cy="1490518"/>
            </a:xfrm>
            <a:prstGeom prst="straightConnector1">
              <a:avLst/>
            </a:prstGeom>
            <a:ln w="952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DB2EE0-2C58-704B-9F41-CE74A05EE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71232" y="3123343"/>
              <a:ext cx="1463040" cy="1478139"/>
            </a:xfrm>
            <a:prstGeom prst="straightConnector1">
              <a:avLst/>
            </a:prstGeom>
            <a:ln w="952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2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the current literature identifying hypercapnia?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B328C-79CA-2F40-8959-544A09A2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583579"/>
            <a:ext cx="7668635" cy="28352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684D9-5AE2-6B45-B6DE-9F6083A3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56" y="4533416"/>
            <a:ext cx="9968753" cy="25462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Admitted (ICU or floor) with one of the following diagnostic codes:</a:t>
            </a:r>
          </a:p>
          <a:p>
            <a:r>
              <a:rPr lang="en-US" dirty="0"/>
              <a:t>J96.02 (acute hypercapnic respiratory failure)</a:t>
            </a:r>
          </a:p>
          <a:p>
            <a:r>
              <a:rPr lang="en-US" dirty="0"/>
              <a:t>J96.22 (acute and chronic respiratory failure with hypercapnia)</a:t>
            </a:r>
          </a:p>
          <a:p>
            <a:r>
              <a:rPr lang="en-US" dirty="0"/>
              <a:t>J96.92 (respiratory failure </a:t>
            </a:r>
            <a:r>
              <a:rPr lang="en-US" dirty="0" err="1"/>
              <a:t>unspecifed</a:t>
            </a:r>
            <a:r>
              <a:rPr lang="en-US" dirty="0"/>
              <a:t> with hypercapnia)</a:t>
            </a:r>
          </a:p>
          <a:p>
            <a:r>
              <a:rPr lang="en-US" dirty="0"/>
              <a:t>J96.12 (chronic respiratory failure with hypercapnia)</a:t>
            </a:r>
          </a:p>
          <a:p>
            <a:r>
              <a:rPr lang="en-US" dirty="0"/>
              <a:t>E66.2 (morbid obesity with hypoventilation)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DE5BCF-1E1D-8C46-BC06-BEDC95F8CF1D}"/>
              </a:ext>
            </a:extLst>
          </p:cNvPr>
          <p:cNvSpPr txBox="1">
            <a:spLocks/>
          </p:cNvSpPr>
          <p:nvPr/>
        </p:nvSpPr>
        <p:spPr>
          <a:xfrm>
            <a:off x="8236527" y="1969706"/>
            <a:ext cx="3677567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Diagnostic Code-Based</a:t>
            </a:r>
          </a:p>
        </p:txBody>
      </p:sp>
    </p:spTree>
    <p:extLst>
      <p:ext uri="{BB962C8B-B14F-4D97-AF65-F5344CB8AC3E}">
        <p14:creationId xmlns:p14="http://schemas.microsoft.com/office/powerpoint/2010/main" val="403157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9933709" y="1969706"/>
            <a:ext cx="1980385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Lab-Based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C751C1-9AF7-5D4A-8C2F-650A36CF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" y="2369126"/>
            <a:ext cx="8826500" cy="32131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872F2F-328C-1848-BEC7-9DDACCE5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292" y="3583999"/>
            <a:ext cx="6858336" cy="10811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Admitted to hospital (Floor or ICU) with ABG showing PaCO2 over 45 mmHg and pH 7.35-7.45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7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019E07-7758-7F4B-88EC-4DD5BB9BE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02" r="502" b="34687"/>
          <a:stretch/>
        </p:blipFill>
        <p:spPr>
          <a:xfrm>
            <a:off x="96980" y="2452256"/>
            <a:ext cx="8444006" cy="19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8908473" y="1969706"/>
            <a:ext cx="3005621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 and procedure code-Based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524ED7-379A-0F4C-BEFD-F3D9D98D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92" y="4736446"/>
            <a:ext cx="9260541" cy="3512857"/>
          </a:xfrm>
        </p:spPr>
        <p:txBody>
          <a:bodyPr/>
          <a:lstStyle/>
          <a:p>
            <a:r>
              <a:rPr lang="en-US" dirty="0"/>
              <a:t>Admitted to the ICU</a:t>
            </a:r>
          </a:p>
          <a:p>
            <a:r>
              <a:rPr lang="en-US" dirty="0"/>
              <a:t>PaCO2 greater than 47.25 mmHg</a:t>
            </a:r>
          </a:p>
          <a:p>
            <a:r>
              <a:rPr lang="en-US" dirty="0"/>
              <a:t>Procedure code for non-invasive ventilation or invasive mechanical ventilation initiation</a:t>
            </a:r>
          </a:p>
        </p:txBody>
      </p:sp>
    </p:spTree>
    <p:extLst>
      <p:ext uri="{BB962C8B-B14F-4D97-AF65-F5344CB8AC3E}">
        <p14:creationId xmlns:p14="http://schemas.microsoft.com/office/powerpoint/2010/main" val="410790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EE3D-C3CC-174B-9495-F426CA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4588-96B7-6942-9ACE-E0A0ACCD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6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methods used in prior studies of hypercapnic respiratory failure identify different patients</a:t>
            </a:r>
          </a:p>
          <a:p>
            <a:pPr lvl="1"/>
            <a:r>
              <a:rPr lang="en-US" b="1" dirty="0"/>
              <a:t>Hypothesis 1: </a:t>
            </a:r>
            <a:r>
              <a:rPr lang="en-US" dirty="0"/>
              <a:t>the sensitivity (aka recall) and positive predictive value (aka precision) for both </a:t>
            </a:r>
            <a:r>
              <a:rPr lang="en-US" b="1" dirty="0"/>
              <a:t>billing code</a:t>
            </a:r>
            <a:r>
              <a:rPr lang="en-US" dirty="0"/>
              <a:t>- and </a:t>
            </a:r>
            <a:r>
              <a:rPr lang="en-US" b="1" dirty="0"/>
              <a:t>procedural code-based</a:t>
            </a:r>
            <a:r>
              <a:rPr lang="en-US" dirty="0"/>
              <a:t> identification of hypercapnic respiratory failure will be below 80%, when compared to </a:t>
            </a:r>
            <a:r>
              <a:rPr lang="en-US" b="1" dirty="0"/>
              <a:t>blood gas-based</a:t>
            </a:r>
            <a:r>
              <a:rPr lang="en-US" dirty="0"/>
              <a:t> identification as the reference standard.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populations identified by differ in risk for outcomes of interest, which hampers interpretation of these studies.</a:t>
            </a:r>
          </a:p>
          <a:p>
            <a:pPr lvl="1"/>
            <a:r>
              <a:rPr lang="en-US" b="1" dirty="0"/>
              <a:t>Hypothesis 2: </a:t>
            </a:r>
            <a:r>
              <a:rPr lang="en-US" dirty="0"/>
              <a:t>The distribution of age, ethnicity, BMI, </a:t>
            </a:r>
            <a:r>
              <a:rPr lang="en-US" dirty="0" err="1"/>
              <a:t>Elixhauser</a:t>
            </a:r>
            <a:r>
              <a:rPr lang="en-US" dirty="0"/>
              <a:t> comorbidity score, and frequency of coexisting diagnoses (OSA, opiate use disorder, COPD, CHF, and neuromuscular disease) will differ between the cohorts identified by each method.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8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FA63-274A-FB47-9E79-B1C14D6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F423-3826-B543-92C5-420A4F9A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59" b="4679"/>
          <a:stretch/>
        </p:blipFill>
        <p:spPr>
          <a:xfrm>
            <a:off x="0" y="1809968"/>
            <a:ext cx="12192000" cy="349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4309C-48F7-7343-B118-ADFE8D73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90" y="367101"/>
            <a:ext cx="4219015" cy="14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41E5-5FB1-0242-A03B-4AA7B47F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Respiratory Failure: </a:t>
            </a:r>
            <a:br>
              <a:rPr lang="en-US" dirty="0"/>
            </a:br>
            <a:r>
              <a:rPr lang="en-US" dirty="0"/>
              <a:t>failure to maintain O2 or CO2 levels in the blood</a:t>
            </a:r>
          </a:p>
        </p:txBody>
      </p:sp>
      <p:pic>
        <p:nvPicPr>
          <p:cNvPr id="4" name="Picture 2" descr="PDF] Diagnosing cardiovascular and lung pathophysiology from exercise gas  exchange. | Semantic Scholar">
            <a:extLst>
              <a:ext uri="{FF2B5EF4-FFF2-40B4-BE49-F238E27FC236}">
                <a16:creationId xmlns:a16="http://schemas.microsoft.com/office/drawing/2014/main" id="{33DAB039-8A94-304F-B333-2E4F90D4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22" y="2091279"/>
            <a:ext cx="7061200" cy="35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C9809-E97C-3546-96DE-2D489C4E5B0D}"/>
              </a:ext>
            </a:extLst>
          </p:cNvPr>
          <p:cNvSpPr txBox="1"/>
          <p:nvPr/>
        </p:nvSpPr>
        <p:spPr>
          <a:xfrm>
            <a:off x="7884298" y="2632947"/>
            <a:ext cx="398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R ‘sprocket’ (lung) turns too slowly relative to the L sprocket (muscle), CO2 build up in the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hypercapnic respiratory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Similar: ‘hypoventilation’, ‘hypercapnia’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2 types of causes: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lung ventilation is severely broken (sprocket can’t turn fast)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‘controller’ doesn’t crank up the speed of the sprocket.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47D-E72C-7343-B155-ABF71FD0DDC0}"/>
              </a:ext>
            </a:extLst>
          </p:cNvPr>
          <p:cNvSpPr txBox="1"/>
          <p:nvPr/>
        </p:nvSpPr>
        <p:spPr>
          <a:xfrm>
            <a:off x="2370253" y="6136397"/>
            <a:ext cx="33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up here = CO2 in blood rises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266844-EE70-5941-A61C-710CCA9547D0}"/>
              </a:ext>
            </a:extLst>
          </p:cNvPr>
          <p:cNvCxnSpPr>
            <a:cxnSpLocks/>
          </p:cNvCxnSpPr>
          <p:nvPr/>
        </p:nvCxnSpPr>
        <p:spPr>
          <a:xfrm flipV="1">
            <a:off x="4004714" y="5736459"/>
            <a:ext cx="0" cy="3085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5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FA63-274A-FB47-9E79-B1C14D6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4309C-48F7-7343-B118-ADFE8D73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90" y="367101"/>
            <a:ext cx="4219015" cy="1442867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892CA39-9485-4B48-ABFD-4CAF5FD0FF5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91466"/>
          <a:ext cx="8128000" cy="2931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661318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636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unavailable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91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Diagnosis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Medications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- what procedures were done. E.g. sleep study code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registry (NAACCR)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Allergies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notes*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 reports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DICOM image objects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Providers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Departments/clinics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581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2679D-5D3B-8E4C-A395-CBF0410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14428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Network: 73 million MRNs from ~53 academic medical centers (including U of U) </a:t>
            </a:r>
          </a:p>
          <a:p>
            <a:r>
              <a:rPr lang="en-US" dirty="0"/>
              <a:t>De-identified, patient-level data (not PHI, though recommended to be treated as such)</a:t>
            </a:r>
          </a:p>
        </p:txBody>
      </p:sp>
    </p:spTree>
    <p:extLst>
      <p:ext uri="{BB962C8B-B14F-4D97-AF65-F5344CB8AC3E}">
        <p14:creationId xmlns:p14="http://schemas.microsoft.com/office/powerpoint/2010/main" val="153138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6CD3-A3DF-5E40-9EC3-26073A89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request: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15AC-0620-EC4B-935A-EE2DC570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0728" cy="4264279"/>
          </a:xfrm>
        </p:spPr>
        <p:txBody>
          <a:bodyPr>
            <a:normAutofit/>
          </a:bodyPr>
          <a:lstStyle/>
          <a:p>
            <a:r>
              <a:rPr lang="en-US" dirty="0"/>
              <a:t>69 million MRNs; ~50 academic medical centers (including U of U) </a:t>
            </a:r>
          </a:p>
          <a:p>
            <a:r>
              <a:rPr lang="en-US" dirty="0"/>
              <a:t>De-identified data (not PHI, though recommended to be treated as such)</a:t>
            </a:r>
          </a:p>
          <a:p>
            <a:r>
              <a:rPr lang="en-US" dirty="0"/>
              <a:t>Cannot be geolocated or tracked to a specific center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2F0DE-B10C-3B46-B945-92158260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42" y="1116203"/>
            <a:ext cx="6614510" cy="49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0F86-EF71-DC43-BC24-9D8F2792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requested patient level data from all records with an </a:t>
            </a:r>
            <a:r>
              <a:rPr lang="en-US" b="1" dirty="0"/>
              <a:t>inpatient encounter </a:t>
            </a:r>
            <a:r>
              <a:rPr lang="en-US" dirty="0"/>
              <a:t>and </a:t>
            </a:r>
            <a:r>
              <a:rPr lang="en-US" b="1" dirty="0"/>
              <a:t>any </a:t>
            </a:r>
            <a:r>
              <a:rPr lang="en-US" dirty="0"/>
              <a:t>of: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1A13-50EE-E745-93F3-68E6EFBD8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41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Diagnostic code for hypercapnic respiratory failure</a:t>
            </a:r>
          </a:p>
          <a:p>
            <a:r>
              <a:rPr lang="en-US" dirty="0"/>
              <a:t>Arterial blood bas with hypercapnia (45 mmHg+)</a:t>
            </a:r>
          </a:p>
          <a:p>
            <a:r>
              <a:rPr lang="en-US" dirty="0"/>
              <a:t>Procedure code for initiation or management of non-invasive ventilation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N= 501,925 patients.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CF061-457D-F441-940B-8B367D3D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52" y="1825625"/>
            <a:ext cx="6492047" cy="4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45DF2-6EC4-3F4B-B06E-CD7E4057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506" y="3218688"/>
            <a:ext cx="6213144" cy="3461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7EF9D-906E-0C47-B134-43DCC4A7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"/>
            <a:ext cx="5739987" cy="44622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76A39-0789-0C4A-8674-BB70CB49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472" y="443345"/>
            <a:ext cx="5739987" cy="1274619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Embedded data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1146356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5C49-7B64-114A-9FBB-180264CE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Plan: why not Se/</a:t>
            </a:r>
            <a:r>
              <a:rPr lang="en-US" dirty="0" err="1"/>
              <a:t>Sp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400308-629D-C149-8557-F0D0C93A8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50013"/>
              </p:ext>
            </p:extLst>
          </p:nvPr>
        </p:nvGraphicFramePr>
        <p:xfrm>
          <a:off x="348342" y="1487156"/>
          <a:ext cx="11495315" cy="51834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8559">
                  <a:extLst>
                    <a:ext uri="{9D8B030D-6E8A-4147-A177-3AD203B41FA5}">
                      <a16:colId xmlns:a16="http://schemas.microsoft.com/office/drawing/2014/main" val="3768430477"/>
                    </a:ext>
                  </a:extLst>
                </a:gridCol>
                <a:gridCol w="1761430">
                  <a:extLst>
                    <a:ext uri="{9D8B030D-6E8A-4147-A177-3AD203B41FA5}">
                      <a16:colId xmlns:a16="http://schemas.microsoft.com/office/drawing/2014/main" val="2659321145"/>
                    </a:ext>
                  </a:extLst>
                </a:gridCol>
                <a:gridCol w="2567887">
                  <a:extLst>
                    <a:ext uri="{9D8B030D-6E8A-4147-A177-3AD203B41FA5}">
                      <a16:colId xmlns:a16="http://schemas.microsoft.com/office/drawing/2014/main" val="498268689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2676680952"/>
                    </a:ext>
                  </a:extLst>
                </a:gridCol>
                <a:gridCol w="2865912">
                  <a:extLst>
                    <a:ext uri="{9D8B030D-6E8A-4147-A177-3AD203B41FA5}">
                      <a16:colId xmlns:a16="http://schemas.microsoft.com/office/drawing/2014/main" val="648878810"/>
                    </a:ext>
                  </a:extLst>
                </a:gridCol>
              </a:tblGrid>
              <a:tr h="772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Calculation</a:t>
                      </a:r>
                      <a:endParaRPr lang="en-US" sz="2400" i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ICD code = ‘Prediction’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ICD code = ‘Prediction’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518266"/>
                  </a:ext>
                </a:extLst>
              </a:tr>
              <a:tr h="960439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Blood gas = reference standard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ICD Code for Hypercapnic RF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ICD code for Hypercapnic RF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66905"/>
                  </a:ext>
                </a:extLst>
              </a:tr>
              <a:tr h="869713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Blood gas = reference standard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PaCO2 &gt;= 45mmHg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Positive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Negative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Sensitivity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 / (TP + FN)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(=Recall)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409101"/>
                  </a:ext>
                </a:extLst>
              </a:tr>
              <a:tr h="1256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PaCO2 &lt; 45mmHg (or no ABG)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Positive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Negative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[Huge Number, not very informative]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Specificity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TN / (TN + FP)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89398"/>
                  </a:ext>
                </a:extLst>
              </a:tr>
              <a:tr h="970837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PPV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 / (TP + FP)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(=Precision) 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NPV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TN / (TN + FN)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4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5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263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Using </a:t>
            </a:r>
            <a:r>
              <a:rPr lang="en-US" dirty="0" err="1">
                <a:latin typeface="Lato" panose="020F0502020204030203" pitchFamily="34" charset="0"/>
                <a:cs typeface="Segoe UI" panose="020B0502040204020203" pitchFamily="34" charset="0"/>
              </a:rPr>
              <a:t>TriNetX</a:t>
            </a: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 Embedded Tools*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4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44501"/>
              </p:ext>
            </p:extLst>
          </p:nvPr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2AF34D-3C30-9D42-8D0E-07641952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872" y="3049627"/>
            <a:ext cx="3269673" cy="7587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… + columns for each permutation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694D-F7AA-4142-B2F5-2177EC8C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49F3-3F73-E749-9D1A-66B74E0E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470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dirty="0"/>
              <a:t>Frequency of different comorbidities or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studies to determine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pPr lvl="1"/>
            <a:endParaRPr lang="en-US" dirty="0"/>
          </a:p>
          <a:p>
            <a:r>
              <a:rPr lang="en-US" dirty="0"/>
              <a:t>Interpretability of current research could be improved using standard case definitions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AE12F62-9D40-284C-971D-EE211CC05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04"/>
          <a:stretch/>
        </p:blipFill>
        <p:spPr>
          <a:xfrm>
            <a:off x="8120696" y="196061"/>
            <a:ext cx="3768678" cy="325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299A60-B720-1344-8361-941B7BC9D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88" y="3455189"/>
            <a:ext cx="4373929" cy="3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689A-BAC5-DE4B-8639-E47B8020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BE56-D6D8-8347-A210-F02B9E07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 of U does not submit ABG results to </a:t>
            </a:r>
            <a:r>
              <a:rPr lang="en-US" dirty="0" err="1"/>
              <a:t>TriNetX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individual patient MUST have been eligible to be identified by each strategy. </a:t>
            </a:r>
          </a:p>
          <a:p>
            <a:pPr lvl="1"/>
            <a:r>
              <a:rPr lang="en-US" dirty="0"/>
              <a:t>How to avoid similar issues at other institutions? </a:t>
            </a:r>
          </a:p>
          <a:p>
            <a:pPr lvl="2"/>
            <a:r>
              <a:rPr lang="en-US" dirty="0"/>
              <a:t>presence of each type of information (blood gas, RT proc code, and ICD) associated with the encounter</a:t>
            </a:r>
          </a:p>
          <a:p>
            <a:pPr lvl="3"/>
            <a:r>
              <a:rPr lang="en-US" dirty="0"/>
              <a:t>Selection bias: restricts eligible patients. Ideally, want to know performance whether or not ABG obtained.</a:t>
            </a:r>
          </a:p>
          <a:p>
            <a:pPr lvl="2"/>
            <a:r>
              <a:rPr lang="en-US" dirty="0"/>
              <a:t>data check for submission of all 3 types of information from each institution</a:t>
            </a:r>
          </a:p>
          <a:p>
            <a:pPr lvl="3"/>
            <a:r>
              <a:rPr lang="en-US" dirty="0"/>
              <a:t>Assumption: data missingness determined by institution-level policies</a:t>
            </a:r>
          </a:p>
          <a:p>
            <a:pPr lvl="1"/>
            <a:endParaRPr lang="en-US" dirty="0"/>
          </a:p>
          <a:p>
            <a:r>
              <a:rPr lang="en-US" dirty="0"/>
              <a:t>Variability in practices by institution </a:t>
            </a:r>
          </a:p>
          <a:p>
            <a:pPr lvl="1"/>
            <a:r>
              <a:rPr lang="en-US" dirty="0"/>
              <a:t>Bug, or feature?</a:t>
            </a:r>
          </a:p>
        </p:txBody>
      </p:sp>
    </p:spTree>
    <p:extLst>
      <p:ext uri="{BB962C8B-B14F-4D97-AF65-F5344CB8AC3E}">
        <p14:creationId xmlns:p14="http://schemas.microsoft.com/office/powerpoint/2010/main" val="28193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9873-AD28-F143-B5FE-A904A673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Reference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088E-9775-5B42-8663-EF2B501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/>
              <a:t>should</a:t>
            </a:r>
            <a:r>
              <a:rPr lang="en-US" dirty="0"/>
              <a:t> the reference standard be? (re: construct validity)</a:t>
            </a:r>
          </a:p>
          <a:p>
            <a:pPr lvl="1"/>
            <a:r>
              <a:rPr lang="en-US" dirty="0"/>
              <a:t>Does transient elevation PaCO2 after opiate administration imply respiratory failure?</a:t>
            </a:r>
          </a:p>
          <a:p>
            <a:pPr lvl="2"/>
            <a:r>
              <a:rPr lang="en-US" dirty="0"/>
              <a:t>Technically yes, but the implication of the diagnosis is much different</a:t>
            </a:r>
          </a:p>
          <a:p>
            <a:pPr lvl="2"/>
            <a:r>
              <a:rPr lang="en-US" dirty="0"/>
              <a:t>How much heterogeneity should the definition have? </a:t>
            </a:r>
          </a:p>
          <a:p>
            <a:endParaRPr lang="en-US" dirty="0"/>
          </a:p>
          <a:p>
            <a:r>
              <a:rPr lang="en-US" dirty="0"/>
              <a:t>Current PaCO2 threshold (45mmHg at sea level; 42 mmHg in SLC) are arbitrary</a:t>
            </a:r>
          </a:p>
          <a:p>
            <a:pPr lvl="1"/>
            <a:r>
              <a:rPr lang="en-US" dirty="0"/>
              <a:t>No epidemiologic data to support. </a:t>
            </a:r>
          </a:p>
          <a:p>
            <a:pPr lvl="1"/>
            <a:r>
              <a:rPr lang="en-US" dirty="0"/>
              <a:t>Different threshold used for different questions (NIV in COPD 52 mmHg; 45 mmHg other) </a:t>
            </a:r>
          </a:p>
        </p:txBody>
      </p:sp>
    </p:spTree>
    <p:extLst>
      <p:ext uri="{BB962C8B-B14F-4D97-AF65-F5344CB8AC3E}">
        <p14:creationId xmlns:p14="http://schemas.microsoft.com/office/powerpoint/2010/main" val="267241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F13B-A37D-F341-A6D9-921228F5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Sufficient-Component Cause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FD8-647D-7940-9130-F78DD90A3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Sufficient cause: a set of factors that will cause disease when present</a:t>
            </a:r>
          </a:p>
          <a:p>
            <a:r>
              <a:rPr lang="en-US" dirty="0"/>
              <a:t>Component cause: a factor that, if not present, no disease would occur</a:t>
            </a:r>
          </a:p>
          <a:p>
            <a:pPr lvl="1"/>
            <a:r>
              <a:rPr lang="en-US" dirty="0"/>
              <a:t>Necessary cause: in all sufficient cause sets, this component must be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2B0BF-8772-E84F-90C8-5A01312EA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" r="3022" b="15620"/>
          <a:stretch/>
        </p:blipFill>
        <p:spPr>
          <a:xfrm>
            <a:off x="2881746" y="3627605"/>
            <a:ext cx="6040582" cy="3077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4984C-736B-5E47-B723-D48583C887D4}"/>
              </a:ext>
            </a:extLst>
          </p:cNvPr>
          <p:cNvSpPr txBox="1"/>
          <p:nvPr/>
        </p:nvSpPr>
        <p:spPr>
          <a:xfrm>
            <a:off x="1170714" y="3885903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Different Sufficient Causes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E8274-2B94-A841-85A6-1A7448287F93}"/>
              </a:ext>
            </a:extLst>
          </p:cNvPr>
          <p:cNvSpPr txBox="1"/>
          <p:nvPr/>
        </p:nvSpPr>
        <p:spPr>
          <a:xfrm>
            <a:off x="8499765" y="5805912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J = Component Cause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328C1-5579-E549-B242-0C600299F5FA}"/>
              </a:ext>
            </a:extLst>
          </p:cNvPr>
          <p:cNvSpPr txBox="1"/>
          <p:nvPr/>
        </p:nvSpPr>
        <p:spPr>
          <a:xfrm>
            <a:off x="8704116" y="4540175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Necessary Cause</a:t>
            </a:r>
          </a:p>
        </p:txBody>
      </p:sp>
    </p:spTree>
    <p:extLst>
      <p:ext uri="{BB962C8B-B14F-4D97-AF65-F5344CB8AC3E}">
        <p14:creationId xmlns:p14="http://schemas.microsoft.com/office/powerpoint/2010/main" val="296923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DDDB-C0C2-634F-A318-B7F8998A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Computable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EDD46-AF2D-C54D-A3A3-DE9409CA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Informed presence bias: people who have information in the EHR differ from those who do not. </a:t>
            </a:r>
          </a:p>
          <a:p>
            <a:pPr lvl="1"/>
            <a:r>
              <a:rPr lang="en-US" dirty="0"/>
              <a:t>EHR Computable Phenotype: an algorithm to classify patients based on the information present in the EHR</a:t>
            </a:r>
          </a:p>
          <a:p>
            <a:r>
              <a:rPr lang="en-US" dirty="0"/>
              <a:t>EHR Computable phenotype for Hypercapnic Respiratory Failure? </a:t>
            </a:r>
          </a:p>
          <a:p>
            <a:pPr lvl="1"/>
            <a:r>
              <a:rPr lang="en-US" dirty="0"/>
              <a:t>How should reference standard be determined?</a:t>
            </a:r>
          </a:p>
          <a:p>
            <a:pPr lvl="2"/>
            <a:r>
              <a:rPr lang="en-US" dirty="0"/>
              <a:t>Physician adjudication? = Chart Review</a:t>
            </a:r>
          </a:p>
          <a:p>
            <a:pPr lvl="2"/>
            <a:r>
              <a:rPr lang="en-US" dirty="0"/>
              <a:t>Based on some outcome measure: </a:t>
            </a:r>
            <a:r>
              <a:rPr lang="en-US" dirty="0" err="1"/>
              <a:t>ie</a:t>
            </a:r>
            <a:r>
              <a:rPr lang="en-US" dirty="0"/>
              <a:t>, risk of mortality or readmission </a:t>
            </a:r>
          </a:p>
          <a:p>
            <a:pPr lvl="3"/>
            <a:r>
              <a:rPr lang="en-US" dirty="0"/>
              <a:t>Helpful for trial definitions</a:t>
            </a:r>
          </a:p>
        </p:txBody>
      </p:sp>
    </p:spTree>
    <p:extLst>
      <p:ext uri="{BB962C8B-B14F-4D97-AF65-F5344CB8AC3E}">
        <p14:creationId xmlns:p14="http://schemas.microsoft.com/office/powerpoint/2010/main" val="3551583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387D-CC63-5E48-BDD7-5176EE32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AEDF-3306-E345-A3BF-8940109C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9508" cy="4381211"/>
          </a:xfrm>
        </p:spPr>
        <p:txBody>
          <a:bodyPr/>
          <a:lstStyle/>
          <a:p>
            <a:r>
              <a:rPr lang="en-US" dirty="0"/>
              <a:t>To achieve initial aims: </a:t>
            </a:r>
          </a:p>
          <a:p>
            <a:pPr lvl="1"/>
            <a:r>
              <a:rPr lang="en-US" dirty="0"/>
              <a:t>Data quality checks; requires relational database processing. Currently ongoing</a:t>
            </a:r>
          </a:p>
          <a:p>
            <a:r>
              <a:rPr lang="en-US" dirty="0"/>
              <a:t>Additional aims? </a:t>
            </a:r>
          </a:p>
          <a:p>
            <a:pPr lvl="1"/>
            <a:r>
              <a:rPr lang="en-US" dirty="0" err="1"/>
              <a:t>TriNetX</a:t>
            </a:r>
            <a:r>
              <a:rPr lang="en-US" dirty="0"/>
              <a:t> has record-linkage with mortality registries (Social Security; Obituary Databases). Does the cohort definition influence risk of mortality?</a:t>
            </a:r>
          </a:p>
          <a:p>
            <a:pPr lvl="1"/>
            <a:r>
              <a:rPr lang="en-US" dirty="0"/>
              <a:t>Stratification by ICU admission?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CD5C3-1CEA-514E-AF6D-DB998908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581" y="560388"/>
            <a:ext cx="3910765" cy="2590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E3231-A588-7447-9E77-F11032663925}"/>
              </a:ext>
            </a:extLst>
          </p:cNvPr>
          <p:cNvCxnSpPr>
            <a:cxnSpLocks/>
          </p:cNvCxnSpPr>
          <p:nvPr/>
        </p:nvCxnSpPr>
        <p:spPr>
          <a:xfrm>
            <a:off x="10099964" y="3442855"/>
            <a:ext cx="0" cy="2840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ata in the wide format">
            <a:extLst>
              <a:ext uri="{FF2B5EF4-FFF2-40B4-BE49-F238E27FC236}">
                <a16:creationId xmlns:a16="http://schemas.microsoft.com/office/drawing/2014/main" id="{406C5711-0D8C-3044-888C-2F4818118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468" y="3910158"/>
            <a:ext cx="3444990" cy="19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294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F0E0-4744-6641-8649-6707FFFE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Summary; Where Will This Lead?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0DA8-60AC-E243-B7ED-E19EE11A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Hypercapnic Respiratory is better understood by </a:t>
            </a:r>
            <a:r>
              <a:rPr lang="en-US" i="1" dirty="0"/>
              <a:t>multicausality</a:t>
            </a:r>
          </a:p>
          <a:p>
            <a:pPr lvl="1"/>
            <a:r>
              <a:rPr lang="en-US" dirty="0"/>
              <a:t>Which component causes commonly lead to disease? TBD</a:t>
            </a:r>
          </a:p>
          <a:p>
            <a:pPr lvl="1"/>
            <a:r>
              <a:rPr lang="en-US" dirty="0"/>
              <a:t>Are there component causes that are not generally mono-causal sufficient causes?</a:t>
            </a:r>
            <a:r>
              <a:rPr lang="en-US" i="1" dirty="0"/>
              <a:t> Impact of loop diuretic prescription on risk of readmission with hypercapnia</a:t>
            </a:r>
          </a:p>
          <a:p>
            <a:r>
              <a:rPr lang="en-US" dirty="0"/>
              <a:t>Current methods identify meaningfully different cohorts; standard definitions needed to answer: </a:t>
            </a:r>
          </a:p>
          <a:p>
            <a:pPr lvl="1"/>
            <a:r>
              <a:rPr lang="en-US" dirty="0"/>
              <a:t>What are the costs/morbidity/mortality of hypercapnic patients?</a:t>
            </a:r>
          </a:p>
          <a:p>
            <a:pPr lvl="2"/>
            <a:r>
              <a:rPr lang="en-US" dirty="0"/>
              <a:t>How large is the burden to society (incidence, mortality)? </a:t>
            </a:r>
          </a:p>
          <a:p>
            <a:pPr lvl="1"/>
            <a:r>
              <a:rPr lang="en-US" dirty="0"/>
              <a:t>How small is the subset of patients we currently have evidence to treat? </a:t>
            </a:r>
          </a:p>
          <a:p>
            <a:pPr lvl="1"/>
            <a:r>
              <a:rPr lang="en-US" dirty="0"/>
              <a:t>Will treating other patients with hypercapnia improve outcomes? </a:t>
            </a:r>
          </a:p>
          <a:p>
            <a:pPr lvl="2"/>
            <a:r>
              <a:rPr lang="en-US" dirty="0"/>
              <a:t>Mechanistic reasoning suggests it should; we need data for payors</a:t>
            </a:r>
          </a:p>
        </p:txBody>
      </p:sp>
    </p:spTree>
    <p:extLst>
      <p:ext uri="{BB962C8B-B14F-4D97-AF65-F5344CB8AC3E}">
        <p14:creationId xmlns:p14="http://schemas.microsoft.com/office/powerpoint/2010/main" val="333540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78C2-8C93-8E40-9FF7-CAC2093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707D-4A37-644A-B9EE-88F863DC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4236" cy="4351338"/>
          </a:xfrm>
        </p:spPr>
        <p:txBody>
          <a:bodyPr/>
          <a:lstStyle/>
          <a:p>
            <a:r>
              <a:rPr lang="en-US" dirty="0"/>
              <a:t>Comments? </a:t>
            </a:r>
          </a:p>
          <a:p>
            <a:r>
              <a:rPr lang="en-US" dirty="0"/>
              <a:t>Ideas?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 err="1"/>
              <a:t>brian.locke@hsc.utah.edu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A48B20-121C-9946-812C-4397C98A6ACC}"/>
              </a:ext>
            </a:extLst>
          </p:cNvPr>
          <p:cNvSpPr txBox="1">
            <a:spLocks/>
          </p:cNvSpPr>
          <p:nvPr/>
        </p:nvSpPr>
        <p:spPr>
          <a:xfrm>
            <a:off x="6317672" y="365125"/>
            <a:ext cx="50361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F17604-CE1E-844D-88B5-87D6248F68C9}"/>
              </a:ext>
            </a:extLst>
          </p:cNvPr>
          <p:cNvSpPr txBox="1">
            <a:spLocks/>
          </p:cNvSpPr>
          <p:nvPr/>
        </p:nvSpPr>
        <p:spPr>
          <a:xfrm>
            <a:off x="6428509" y="1690688"/>
            <a:ext cx="4925291" cy="4931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Sufficient-Component Cause Model: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Rothman, K. J. (1976). Causes. </a:t>
            </a:r>
            <a:r>
              <a:rPr lang="en-US" sz="4800" i="1" dirty="0"/>
              <a:t>American journal of epidemiology</a:t>
            </a:r>
            <a:r>
              <a:rPr lang="en-US" sz="4800" dirty="0"/>
              <a:t>, </a:t>
            </a:r>
            <a:r>
              <a:rPr lang="en-US" sz="4800" i="1" dirty="0"/>
              <a:t>104</a:t>
            </a:r>
            <a:r>
              <a:rPr lang="en-US" sz="4800" dirty="0"/>
              <a:t>(6), 587-592.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Rothman, K. J., &amp; Greenland, S. (2005). Causation and causal inference in epidemiology. </a:t>
            </a:r>
            <a:r>
              <a:rPr lang="en-US" sz="4800" i="1" dirty="0"/>
              <a:t>American journal of public health</a:t>
            </a:r>
            <a:r>
              <a:rPr lang="en-US" sz="4800" dirty="0"/>
              <a:t>, </a:t>
            </a:r>
            <a:r>
              <a:rPr lang="en-US" sz="4800" i="1" dirty="0"/>
              <a:t>95</a:t>
            </a:r>
            <a:r>
              <a:rPr lang="en-US" sz="4800" dirty="0"/>
              <a:t>(S1), S144-S150.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Hypercapnia Graphic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Wasserman, Karlman, et al. "Principles of exercise testing and interpretation." </a:t>
            </a:r>
            <a:r>
              <a:rPr lang="en-US" sz="4800" i="1" dirty="0"/>
              <a:t>Journal of Cardiopulmonary Rehabilitation and Prevention</a:t>
            </a:r>
            <a:r>
              <a:rPr lang="en-US" sz="4800" dirty="0"/>
              <a:t> 7.4 (1987): 189.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Precision-Recall vs Sensitivity Specificity for Imbalanced Data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Saito, T., &amp; </a:t>
            </a:r>
            <a:r>
              <a:rPr lang="en-US" sz="4800" dirty="0" err="1"/>
              <a:t>Rehmsmeier</a:t>
            </a:r>
            <a:r>
              <a:rPr lang="en-US" sz="4800" dirty="0"/>
              <a:t>, M. (2015). The precision-recall plot is more informative than the ROC plot when evaluating binary classifiers on imbalanced datasets. </a:t>
            </a:r>
            <a:r>
              <a:rPr lang="en-US" sz="4800" i="1" dirty="0" err="1"/>
              <a:t>PloS</a:t>
            </a:r>
            <a:r>
              <a:rPr lang="en-US" sz="4800" i="1" dirty="0"/>
              <a:t> one</a:t>
            </a:r>
            <a:r>
              <a:rPr lang="en-US" sz="4800" dirty="0"/>
              <a:t>, </a:t>
            </a:r>
            <a:r>
              <a:rPr lang="en-US" sz="4800" i="1" dirty="0"/>
              <a:t>10</a:t>
            </a:r>
            <a:r>
              <a:rPr lang="en-US" sz="4800" dirty="0"/>
              <a:t>(3), e0118432.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Prior Hypercapnic Respiratory Failure Cohorts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 err="1"/>
              <a:t>Meservey</a:t>
            </a:r>
            <a:r>
              <a:rPr lang="en-US" sz="4800" dirty="0"/>
              <a:t>, A. J., Burton, M. C., Priest, J., </a:t>
            </a:r>
            <a:r>
              <a:rPr lang="en-US" sz="4800" dirty="0" err="1"/>
              <a:t>Teneback</a:t>
            </a:r>
            <a:r>
              <a:rPr lang="en-US" sz="4800" dirty="0"/>
              <a:t>, C. C., &amp; Dixon, A. E. (2020). Risk of Readmission and Mortality Following Hospitalization with Hypercapnic Respiratory Failure. </a:t>
            </a:r>
            <a:r>
              <a:rPr lang="en-US" sz="4800" i="1" dirty="0"/>
              <a:t>Lung</a:t>
            </a:r>
            <a:r>
              <a:rPr lang="en-US" sz="4800" dirty="0"/>
              <a:t>, </a:t>
            </a:r>
            <a:r>
              <a:rPr lang="en-US" sz="4800" i="1" dirty="0"/>
              <a:t>198</a:t>
            </a:r>
            <a:r>
              <a:rPr lang="en-US" sz="4800" dirty="0"/>
              <a:t>(1), 121–134.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 err="1"/>
              <a:t>Ouanes-Besbes</a:t>
            </a:r>
            <a:r>
              <a:rPr lang="en-US" sz="4800" dirty="0"/>
              <a:t>, L., </a:t>
            </a:r>
            <a:r>
              <a:rPr lang="en-US" sz="4800" dirty="0" err="1"/>
              <a:t>Hammouda</a:t>
            </a:r>
            <a:r>
              <a:rPr lang="en-US" sz="4800" dirty="0"/>
              <a:t>, Z., </a:t>
            </a:r>
            <a:r>
              <a:rPr lang="en-US" sz="4800" dirty="0" err="1"/>
              <a:t>Besbes</a:t>
            </a:r>
            <a:r>
              <a:rPr lang="en-US" sz="4800" dirty="0"/>
              <a:t>, S., </a:t>
            </a:r>
            <a:r>
              <a:rPr lang="en-US" sz="4800" dirty="0" err="1"/>
              <a:t>Nouira</a:t>
            </a:r>
            <a:r>
              <a:rPr lang="en-US" sz="4800" dirty="0"/>
              <a:t>, W., </a:t>
            </a:r>
            <a:r>
              <a:rPr lang="en-US" sz="4800" dirty="0" err="1"/>
              <a:t>Lahmar</a:t>
            </a:r>
            <a:r>
              <a:rPr lang="en-US" sz="4800" dirty="0"/>
              <a:t>, M., Ben Abdallah, S., </a:t>
            </a:r>
            <a:r>
              <a:rPr lang="en-US" sz="4800" dirty="0" err="1"/>
              <a:t>Ouanes</a:t>
            </a:r>
            <a:r>
              <a:rPr lang="en-US" sz="4800" dirty="0"/>
              <a:t>, I., </a:t>
            </a:r>
            <a:r>
              <a:rPr lang="en-US" sz="4800" dirty="0" err="1"/>
              <a:t>Dachraoui</a:t>
            </a:r>
            <a:r>
              <a:rPr lang="en-US" sz="4800" dirty="0"/>
              <a:t>, F., &amp; </a:t>
            </a:r>
            <a:r>
              <a:rPr lang="en-US" sz="4800" dirty="0" err="1"/>
              <a:t>Abroug</a:t>
            </a:r>
            <a:r>
              <a:rPr lang="en-US" sz="4800" dirty="0"/>
              <a:t>, F. (2021). Diagnosis of Sleep Apnea Syndrome in the Intensive Care Unit: A Case Series of Survivors of Hypercapnic Respiratory Failure. </a:t>
            </a:r>
            <a:r>
              <a:rPr lang="en-US" sz="4800" i="1" dirty="0"/>
              <a:t>Annals of the American Thoracic Society</a:t>
            </a:r>
            <a:r>
              <a:rPr lang="en-US" sz="4800" dirty="0"/>
              <a:t>, </a:t>
            </a:r>
            <a:r>
              <a:rPr lang="en-US" sz="4800" i="1" dirty="0"/>
              <a:t>18</a:t>
            </a:r>
            <a:r>
              <a:rPr lang="en-US" sz="4800" dirty="0"/>
              <a:t>(4), 727–729.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Wilson, M. W., </a:t>
            </a:r>
            <a:r>
              <a:rPr lang="en-US" sz="4800" dirty="0" err="1"/>
              <a:t>Labaki</a:t>
            </a:r>
            <a:r>
              <a:rPr lang="en-US" sz="4800" dirty="0"/>
              <a:t>, W. W., &amp; Choi, P. J. (2021). Mortality and Healthcare Use of Patients with Compensated Hypercapnia. </a:t>
            </a:r>
            <a:r>
              <a:rPr lang="en-US" sz="4800" i="1" dirty="0"/>
              <a:t>Annals of the American Thoracic Society</a:t>
            </a:r>
            <a:r>
              <a:rPr lang="en-US" sz="4800" dirty="0"/>
              <a:t>, </a:t>
            </a:r>
            <a:r>
              <a:rPr lang="en-US" sz="4800" i="1" dirty="0"/>
              <a:t>18</a:t>
            </a:r>
            <a:r>
              <a:rPr lang="en-US" sz="4800" dirty="0"/>
              <a:t>(12), 2027–2032.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Adler, D., </a:t>
            </a:r>
            <a:r>
              <a:rPr lang="en-US" sz="4800" dirty="0" err="1"/>
              <a:t>Pépin</a:t>
            </a:r>
            <a:r>
              <a:rPr lang="en-US" sz="4800" dirty="0"/>
              <a:t>, J. L., Dupuis-</a:t>
            </a:r>
            <a:r>
              <a:rPr lang="en-US" sz="4800" dirty="0" err="1"/>
              <a:t>Lozeron</a:t>
            </a:r>
            <a:r>
              <a:rPr lang="en-US" sz="4800" dirty="0"/>
              <a:t>, E., </a:t>
            </a:r>
            <a:r>
              <a:rPr lang="en-US" sz="4800" dirty="0" err="1"/>
              <a:t>Espa-Cervena</a:t>
            </a:r>
            <a:r>
              <a:rPr lang="en-US" sz="4800" dirty="0"/>
              <a:t>, K., </a:t>
            </a:r>
            <a:r>
              <a:rPr lang="en-US" sz="4800" dirty="0" err="1"/>
              <a:t>Merlet</a:t>
            </a:r>
            <a:r>
              <a:rPr lang="en-US" sz="4800" dirty="0"/>
              <a:t>-Violet, R., Muller, H., Janssens, J. P., &amp; </a:t>
            </a:r>
            <a:r>
              <a:rPr lang="en-US" sz="4800" dirty="0" err="1"/>
              <a:t>Brochard</a:t>
            </a:r>
            <a:r>
              <a:rPr lang="en-US" sz="4800" dirty="0"/>
              <a:t>, L. (2017). Comorbidities and Subgroups of Patients Surviving Severe Acute Hypercapnic Respiratory Failure in the Intensive Care Unit. </a:t>
            </a:r>
            <a:r>
              <a:rPr lang="en-US" sz="4800" i="1" dirty="0"/>
              <a:t>American journal of respiratory and critical care medicine</a:t>
            </a:r>
            <a:r>
              <a:rPr lang="en-US" sz="4800" dirty="0"/>
              <a:t>, </a:t>
            </a:r>
            <a:r>
              <a:rPr lang="en-US" sz="4800" i="1" dirty="0"/>
              <a:t>196</a:t>
            </a:r>
            <a:r>
              <a:rPr lang="en-US" sz="4800" dirty="0"/>
              <a:t>(2), 200–207.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9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0"/>
            <a:ext cx="10515600" cy="4351338"/>
          </a:xfrm>
        </p:spPr>
        <p:txBody>
          <a:bodyPr/>
          <a:lstStyle/>
          <a:p>
            <a:r>
              <a:rPr lang="en-US" dirty="0"/>
              <a:t>Hypercapnia appears to be very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6F7F9-B090-B744-A68C-F5B6200D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2" y="2240786"/>
            <a:ext cx="4619018" cy="170775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6A1B9-8375-A144-8691-C76BFBDDB5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4"/>
          <a:stretch/>
        </p:blipFill>
        <p:spPr>
          <a:xfrm>
            <a:off x="989702" y="3467933"/>
            <a:ext cx="3768678" cy="3259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D7770-08AB-5844-B3F1-87618C6C1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716" y="2315220"/>
            <a:ext cx="6333084" cy="23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662FC-AA80-EF43-AC5F-B9FFB1561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071" y="3573899"/>
            <a:ext cx="4373929" cy="3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91" y="1742061"/>
            <a:ext cx="10515600" cy="4351338"/>
          </a:xfrm>
        </p:spPr>
        <p:txBody>
          <a:bodyPr/>
          <a:lstStyle/>
          <a:p>
            <a:r>
              <a:rPr lang="en-US" dirty="0"/>
              <a:t>These component causes are becoming extremely common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A86E32-3E69-AE44-B736-7386749C330F}"/>
              </a:ext>
            </a:extLst>
          </p:cNvPr>
          <p:cNvSpPr txBox="1">
            <a:spLocks/>
          </p:cNvSpPr>
          <p:nvPr/>
        </p:nvSpPr>
        <p:spPr>
          <a:xfrm>
            <a:off x="342471" y="2475243"/>
            <a:ext cx="3390236" cy="5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BMI 40+: 1990 - 2030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C2DD47-717F-3749-827B-E261E293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8566"/>
            <a:ext cx="2755489" cy="388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34015-10F3-6946-8257-922A2F775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" y="3040934"/>
            <a:ext cx="4067186" cy="333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B9132-C6C8-664A-98B3-53E7E0D8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087" y="3364670"/>
            <a:ext cx="5385443" cy="1114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C3DF3-3A25-3C4B-960E-ECC0F2279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089" y="2396005"/>
            <a:ext cx="5563440" cy="115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D78CA-8E96-6043-8DC1-9658A6A4D3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18"/>
          <a:stretch/>
        </p:blipFill>
        <p:spPr>
          <a:xfrm>
            <a:off x="3842930" y="4567256"/>
            <a:ext cx="5578049" cy="226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753E8-532F-C849-A92E-B92FB0A82F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5198" y="5607173"/>
            <a:ext cx="3632806" cy="7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B2027-5BC8-B448-B3A8-FFBC609E360F}"/>
              </a:ext>
            </a:extLst>
          </p:cNvPr>
          <p:cNvSpPr txBox="1"/>
          <p:nvPr/>
        </p:nvSpPr>
        <p:spPr>
          <a:xfrm>
            <a:off x="3754581" y="3597625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7F1131-0744-7341-8D36-334B3A830219}"/>
              </a:ext>
            </a:extLst>
          </p:cNvPr>
          <p:cNvCxnSpPr/>
          <p:nvPr/>
        </p:nvCxnSpPr>
        <p:spPr>
          <a:xfrm flipH="1">
            <a:off x="3352800" y="3782291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DFA8F9-6586-FA42-AEB2-7BD3E4DAAF39}"/>
              </a:ext>
            </a:extLst>
          </p:cNvPr>
          <p:cNvSpPr txBox="1"/>
          <p:nvPr/>
        </p:nvSpPr>
        <p:spPr>
          <a:xfrm>
            <a:off x="3352800" y="4294911"/>
            <a:ext cx="3179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PaCO2 &gt; 52 mmHg, 2-4 weeks after exacerbation -&gt; nighttime ventilation improves outcomes</a:t>
            </a:r>
          </a:p>
          <a:p>
            <a:r>
              <a:rPr lang="en-US" dirty="0"/>
              <a:t>*no other causes of ↑️ CO2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28453-340A-4D41-A42B-292F7D732CA8}"/>
              </a:ext>
            </a:extLst>
          </p:cNvPr>
          <p:cNvSpPr txBox="1"/>
          <p:nvPr/>
        </p:nvSpPr>
        <p:spPr>
          <a:xfrm>
            <a:off x="9317182" y="365125"/>
            <a:ext cx="2389908" cy="66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[Area represents a population of patients]</a:t>
            </a:r>
          </a:p>
        </p:txBody>
      </p:sp>
    </p:spTree>
    <p:extLst>
      <p:ext uri="{BB962C8B-B14F-4D97-AF65-F5344CB8AC3E}">
        <p14:creationId xmlns:p14="http://schemas.microsoft.com/office/powerpoint/2010/main" val="245739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69B27-4DE9-5B45-8277-8C5627E6DD60}"/>
              </a:ext>
            </a:extLst>
          </p:cNvPr>
          <p:cNvSpPr txBox="1"/>
          <p:nvPr/>
        </p:nvSpPr>
        <p:spPr>
          <a:xfrm>
            <a:off x="8506690" y="2237875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3D2199-23D9-C94B-A7BE-9673418D1151}"/>
              </a:ext>
            </a:extLst>
          </p:cNvPr>
          <p:cNvCxnSpPr/>
          <p:nvPr/>
        </p:nvCxnSpPr>
        <p:spPr>
          <a:xfrm flipH="1">
            <a:off x="8104909" y="2422541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CB23F-C14E-E847-B6AA-E99627B3F8A5}"/>
              </a:ext>
            </a:extLst>
          </p:cNvPr>
          <p:cNvSpPr txBox="1"/>
          <p:nvPr/>
        </p:nvSpPr>
        <p:spPr>
          <a:xfrm>
            <a:off x="8104909" y="2935161"/>
            <a:ext cx="340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over 35, no other lung </a:t>
            </a:r>
            <a:r>
              <a:rPr lang="en-US" dirty="0" err="1"/>
              <a:t>dz</a:t>
            </a:r>
            <a:r>
              <a:rPr lang="en-US" dirty="0"/>
              <a:t>, PaCO2&gt;45 – nocturnal ventilation improves outcomes </a:t>
            </a:r>
          </a:p>
          <a:p>
            <a:r>
              <a:rPr lang="en-US" dirty="0"/>
              <a:t>*no other causes of ↑️ CO2</a:t>
            </a:r>
          </a:p>
        </p:txBody>
      </p:sp>
    </p:spTree>
    <p:extLst>
      <p:ext uri="{BB962C8B-B14F-4D97-AF65-F5344CB8AC3E}">
        <p14:creationId xmlns:p14="http://schemas.microsoft.com/office/powerpoint/2010/main" val="110908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5915892" y="5124327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640D89-0609-C54C-A6F4-69C63BAE587D}"/>
              </a:ext>
            </a:extLst>
          </p:cNvPr>
          <p:cNvCxnSpPr/>
          <p:nvPr/>
        </p:nvCxnSpPr>
        <p:spPr>
          <a:xfrm flipH="1">
            <a:off x="5555673" y="5275602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221294-3881-8640-B902-556A9CE081F9}"/>
              </a:ext>
            </a:extLst>
          </p:cNvPr>
          <p:cNvSpPr txBox="1"/>
          <p:nvPr/>
        </p:nvSpPr>
        <p:spPr>
          <a:xfrm>
            <a:off x="5555672" y="5663527"/>
            <a:ext cx="3740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FVC &lt;50%, nocturnal hypoventilation or sleep problems -&gt; nocturnal ventilation improves outcomes</a:t>
            </a:r>
          </a:p>
          <a:p>
            <a:r>
              <a:rPr lang="en-US" dirty="0"/>
              <a:t>*no other causes of ↑️ CO2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8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Hypercapnia: Hypothesis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</p:spTree>
    <p:extLst>
      <p:ext uri="{BB962C8B-B14F-4D97-AF65-F5344CB8AC3E}">
        <p14:creationId xmlns:p14="http://schemas.microsoft.com/office/powerpoint/2010/main" val="397952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5922617C-A6BB-A84B-93D3-2ED2D276E155}"/>
              </a:ext>
            </a:extLst>
          </p:cNvPr>
          <p:cNvSpPr/>
          <p:nvPr/>
        </p:nvSpPr>
        <p:spPr>
          <a:xfrm>
            <a:off x="5334000" y="1221148"/>
            <a:ext cx="5242169" cy="1639634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BA6C1-9A83-5443-B5D8-50ED3DFD3814}"/>
              </a:ext>
            </a:extLst>
          </p:cNvPr>
          <p:cNvSpPr/>
          <p:nvPr/>
        </p:nvSpPr>
        <p:spPr>
          <a:xfrm>
            <a:off x="5373790" y="3088219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Hypercapnia: Hypothesis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B0E5-06A3-5246-A49C-0934D2377CE1}"/>
              </a:ext>
            </a:extLst>
          </p:cNvPr>
          <p:cNvSpPr txBox="1"/>
          <p:nvPr/>
        </p:nvSpPr>
        <p:spPr>
          <a:xfrm>
            <a:off x="7403567" y="5136132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Opiates as Component Cause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6ECE67-E78B-3447-9695-5C3A114EF85B}"/>
              </a:ext>
            </a:extLst>
          </p:cNvPr>
          <p:cNvSpPr/>
          <p:nvPr/>
        </p:nvSpPr>
        <p:spPr>
          <a:xfrm>
            <a:off x="8020008" y="1965826"/>
            <a:ext cx="2914605" cy="1895513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8C0C2-06E7-854D-9686-318DD72FDFF7}"/>
              </a:ext>
            </a:extLst>
          </p:cNvPr>
          <p:cNvSpPr txBox="1"/>
          <p:nvPr/>
        </p:nvSpPr>
        <p:spPr>
          <a:xfrm>
            <a:off x="8732714" y="2401326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Diuretics  as Component Cause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D4E98-F70D-754B-9673-8C98802D6350}"/>
              </a:ext>
            </a:extLst>
          </p:cNvPr>
          <p:cNvSpPr txBox="1"/>
          <p:nvPr/>
        </p:nvSpPr>
        <p:spPr>
          <a:xfrm>
            <a:off x="7271062" y="135397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 Apnea as Component Cause</a:t>
            </a:r>
          </a:p>
        </p:txBody>
      </p:sp>
    </p:spTree>
    <p:extLst>
      <p:ext uri="{BB962C8B-B14F-4D97-AF65-F5344CB8AC3E}">
        <p14:creationId xmlns:p14="http://schemas.microsoft.com/office/powerpoint/2010/main" val="419941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29BC-D2CE-8448-9F1E-E1C4FC51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Multicausality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A222C-F999-F542-BB22-7E7E29675E55}"/>
              </a:ext>
            </a:extLst>
          </p:cNvPr>
          <p:cNvGrpSpPr/>
          <p:nvPr/>
        </p:nvGrpSpPr>
        <p:grpSpPr>
          <a:xfrm>
            <a:off x="789402" y="2369328"/>
            <a:ext cx="5306598" cy="3807635"/>
            <a:chOff x="838200" y="2481425"/>
            <a:chExt cx="5306598" cy="3807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2342B9-C962-F548-98FC-51963C40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039" y="2834660"/>
              <a:ext cx="3289300" cy="345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89ADEB-36C8-AD48-9E25-6547332A5F5A}"/>
                </a:ext>
              </a:extLst>
            </p:cNvPr>
            <p:cNvSpPr txBox="1"/>
            <p:nvPr/>
          </p:nvSpPr>
          <p:spPr>
            <a:xfrm>
              <a:off x="4565073" y="3585360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Obesity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1E4DC-70E5-544E-92C3-6F7FAE4D9C28}"/>
                </a:ext>
              </a:extLst>
            </p:cNvPr>
            <p:cNvSpPr txBox="1"/>
            <p:nvPr/>
          </p:nvSpPr>
          <p:spPr>
            <a:xfrm>
              <a:off x="4543487" y="4577825"/>
              <a:ext cx="16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Untreated </a:t>
              </a:r>
            </a:p>
            <a:p>
              <a:r>
                <a:rPr lang="en-US" dirty="0"/>
                <a:t>Sleep Apnea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ED4838-04D0-084D-81DE-B917061F6BB1}"/>
                </a:ext>
              </a:extLst>
            </p:cNvPr>
            <p:cNvSpPr txBox="1"/>
            <p:nvPr/>
          </p:nvSpPr>
          <p:spPr>
            <a:xfrm>
              <a:off x="3003016" y="2481425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COPD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A25B9-B541-7B4B-955A-E5B5F6A40AB4}"/>
                </a:ext>
              </a:extLst>
            </p:cNvPr>
            <p:cNvSpPr txBox="1"/>
            <p:nvPr/>
          </p:nvSpPr>
          <p:spPr>
            <a:xfrm>
              <a:off x="838200" y="3838655"/>
              <a:ext cx="976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Loop diuretic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C40D4-350E-B44B-9D3A-1369A4B0729D}"/>
                </a:ext>
              </a:extLst>
            </p:cNvPr>
            <p:cNvSpPr txBox="1"/>
            <p:nvPr/>
          </p:nvSpPr>
          <p:spPr>
            <a:xfrm>
              <a:off x="1440961" y="4716325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Opiates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7E73D1-E112-D340-AFA2-C59A003A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316" y="1690688"/>
            <a:ext cx="5061484" cy="4486275"/>
          </a:xfrm>
        </p:spPr>
        <p:txBody>
          <a:bodyPr/>
          <a:lstStyle/>
          <a:p>
            <a:r>
              <a:rPr lang="en-US" dirty="0"/>
              <a:t>Sufficient cause: a set of factors that will cause disease when present</a:t>
            </a:r>
          </a:p>
          <a:p>
            <a:r>
              <a:rPr lang="en-US" dirty="0"/>
              <a:t>Component cause: </a:t>
            </a:r>
            <a:r>
              <a:rPr lang="en-US" b="1" i="1" dirty="0">
                <a:solidFill>
                  <a:srgbClr val="FF0000"/>
                </a:solidFill>
              </a:rPr>
              <a:t>a factor that, if not present, no disease would occur</a:t>
            </a:r>
          </a:p>
          <a:p>
            <a:pPr lvl="1"/>
            <a:r>
              <a:rPr lang="en-US" dirty="0"/>
              <a:t>Necessary cause: in all sufficient sets, this component must be present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900E3-7E2A-7E48-8DDA-4B883C9ACB04}"/>
              </a:ext>
            </a:extLst>
          </p:cNvPr>
          <p:cNvSpPr txBox="1"/>
          <p:nvPr/>
        </p:nvSpPr>
        <p:spPr>
          <a:xfrm>
            <a:off x="1806598" y="1632184"/>
            <a:ext cx="311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patient with hypercapnic respiratory failure</a:t>
            </a:r>
          </a:p>
        </p:txBody>
      </p:sp>
    </p:spTree>
    <p:extLst>
      <p:ext uri="{BB962C8B-B14F-4D97-AF65-F5344CB8AC3E}">
        <p14:creationId xmlns:p14="http://schemas.microsoft.com/office/powerpoint/2010/main" val="407490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6438</TotalTime>
  <Words>3436</Words>
  <Application>Microsoft Macintosh PowerPoint</Application>
  <PresentationFormat>Widescreen</PresentationFormat>
  <Paragraphs>478</Paragraphs>
  <Slides>35</Slides>
  <Notes>33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Lato</vt:lpstr>
      <vt:lpstr>Office Theme</vt:lpstr>
      <vt:lpstr>TRIP: Jan 18, 2022  Who has hypercapnic respiratory failure (and why)? </vt:lpstr>
      <vt:lpstr>Respiratory Failure:  failure to maintain O2 or CO2 levels in the blood</vt:lpstr>
      <vt:lpstr>Sufficient-Component Cause Model </vt:lpstr>
      <vt:lpstr>Causes of Hypercapnia</vt:lpstr>
      <vt:lpstr>Causes of Hypercapnia</vt:lpstr>
      <vt:lpstr>Causes of Hypercapnia</vt:lpstr>
      <vt:lpstr>Causes of Hypercapnia: Hypothesis</vt:lpstr>
      <vt:lpstr>Causes of Hypercapnia: Hypothesis</vt:lpstr>
      <vt:lpstr>Multicausality</vt:lpstr>
      <vt:lpstr>Is there evidence for multicausality?</vt:lpstr>
      <vt:lpstr>”Yes, of course. Who cares?”</vt:lpstr>
      <vt:lpstr>Inferential leaps:</vt:lpstr>
      <vt:lpstr>PowerPoint Presentation</vt:lpstr>
      <vt:lpstr>Case definition: hypercapnic respiratory failure </vt:lpstr>
      <vt:lpstr>How is the current literature identifying hypercapnia? </vt:lpstr>
      <vt:lpstr>Currently, how is hypercapnia identified? </vt:lpstr>
      <vt:lpstr>Currently, how is hypercapnia identified? </vt:lpstr>
      <vt:lpstr>Project 1: Hypotheses</vt:lpstr>
      <vt:lpstr>Data source: </vt:lpstr>
      <vt:lpstr>Data source: </vt:lpstr>
      <vt:lpstr>Data request: </vt:lpstr>
      <vt:lpstr>We requested patient level data from all records with an inpatient encounter and any of: </vt:lpstr>
      <vt:lpstr>Embedded data analysis tools</vt:lpstr>
      <vt:lpstr>Statistical Analysis Plan: why not Se/Sp? </vt:lpstr>
      <vt:lpstr>Preliminary Results</vt:lpstr>
      <vt:lpstr>Preliminary Results</vt:lpstr>
      <vt:lpstr>Implications:</vt:lpstr>
      <vt:lpstr>Challenges: Data Quality</vt:lpstr>
      <vt:lpstr>Challenges: Reference Standard</vt:lpstr>
      <vt:lpstr>Computable Phenotype</vt:lpstr>
      <vt:lpstr>Next steps</vt:lpstr>
      <vt:lpstr>Summary; Where Will This Lead? </vt:lpstr>
      <vt:lpstr>Questions?</vt:lpstr>
      <vt:lpstr>”Yes, of course. Who cares?”</vt:lpstr>
      <vt:lpstr>”Yes, of course. Who cares?”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has hypercapnic respiratory failure?</dc:title>
  <dc:creator>BRIAN LOCKE</dc:creator>
  <cp:lastModifiedBy>BRIAN LOCKE</cp:lastModifiedBy>
  <cp:revision>6</cp:revision>
  <dcterms:created xsi:type="dcterms:W3CDTF">2022-01-12T02:14:38Z</dcterms:created>
  <dcterms:modified xsi:type="dcterms:W3CDTF">2022-01-21T00:12:37Z</dcterms:modified>
</cp:coreProperties>
</file>